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65" r:id="rId3"/>
    <p:sldId id="269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44"/>
    <a:srgbClr val="A3CD52"/>
    <a:srgbClr val="B7B7B7"/>
    <a:srgbClr val="FEFEFE"/>
    <a:srgbClr val="87868B"/>
    <a:srgbClr val="3B1749"/>
    <a:srgbClr val="547317"/>
    <a:srgbClr val="00605B"/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7" autoAdjust="0"/>
  </p:normalViewPr>
  <p:slideViewPr>
    <p:cSldViewPr snapToGrid="0" snapToObjects="1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943219588123167E-3"/>
          <c:y val="0"/>
          <c:w val="0.93790459048103492"/>
          <c:h val="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94-4732-8061-E6707FEBA8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94-4732-8061-E6707FEBA8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94-4732-8061-E6707FEBA8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94-4732-8061-E6707FEBA8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94-4732-8061-E6707FEBA8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A94-4732-8061-E6707FEBA8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A94-4732-8061-E6707FEBA8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A94-4732-8061-E6707FEBA8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A94-4732-8061-E6707FEBA8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A94-4732-8061-E6707FEBA875}"/>
              </c:ext>
            </c:extLst>
          </c:dPt>
          <c:cat>
            <c:strRef>
              <c:f>Hoja1!$A$2:$A$11</c:f>
              <c:strCache>
                <c:ptCount val="10"/>
                <c:pt idx="0">
                  <c:v>SALUD Y ASISTENCIA SOCIAL</c:v>
                </c:pt>
                <c:pt idx="1">
                  <c:v>VIVIENDA Y URBANIZACIÓN</c:v>
                </c:pt>
                <c:pt idx="2">
                  <c:v>DESARROLLO AGROPECUARIO, FORESTAL Y ACUICOLA</c:v>
                </c:pt>
                <c:pt idx="3">
                  <c:v>CARRETERAS, CAMINOS Y PUENTES</c:v>
                </c:pt>
                <c:pt idx="4">
                  <c:v>EDUCACIÓN, CULTURA Y DEPORTE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PROTECCIÓN CIVIL, SEGURIDAD, JUSTICIA Y FINANZAS PÚBLICAS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13.98</c:v>
                </c:pt>
                <c:pt idx="1">
                  <c:v>12.37</c:v>
                </c:pt>
                <c:pt idx="2">
                  <c:v>0.55000000000000004</c:v>
                </c:pt>
                <c:pt idx="3">
                  <c:v>16.34</c:v>
                </c:pt>
                <c:pt idx="4">
                  <c:v>25.16</c:v>
                </c:pt>
                <c:pt idx="5">
                  <c:v>4.53</c:v>
                </c:pt>
                <c:pt idx="6">
                  <c:v>2.56</c:v>
                </c:pt>
                <c:pt idx="7">
                  <c:v>22.43</c:v>
                </c:pt>
                <c:pt idx="8">
                  <c:v>1.58</c:v>
                </c:pt>
                <c:pt idx="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94-4732-8061-E6707FEBA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943219588123167E-3"/>
          <c:y val="0"/>
          <c:w val="0.93790459048103492"/>
          <c:h val="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94-4732-8061-E6707FEBA8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94-4732-8061-E6707FEBA8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94-4732-8061-E6707FEBA8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94-4732-8061-E6707FEBA8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94-4732-8061-E6707FEBA8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A94-4732-8061-E6707FEBA8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A94-4732-8061-E6707FEBA8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A94-4732-8061-E6707FEBA8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A94-4732-8061-E6707FEBA8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A94-4732-8061-E6707FEBA875}"/>
              </c:ext>
            </c:extLst>
          </c:dPt>
          <c:cat>
            <c:strRef>
              <c:f>Hoja1!$A$2:$A$11</c:f>
              <c:strCache>
                <c:ptCount val="10"/>
                <c:pt idx="0">
                  <c:v>SALUD Y ASISTENCIA SOCIAL</c:v>
                </c:pt>
                <c:pt idx="1">
                  <c:v>VIVIENDA Y URBANIZACIÓN</c:v>
                </c:pt>
                <c:pt idx="2">
                  <c:v>DESARROLLO AGROPECUARIO, FORESTAL Y ACUICOLA</c:v>
                </c:pt>
                <c:pt idx="3">
                  <c:v>CARRETERAS, CAMINOS Y PUENTES</c:v>
                </c:pt>
                <c:pt idx="4">
                  <c:v>EDUCACIÓN, CULTURA Y DEPORTE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PROTECCIÓN CIVIL, SEGURIDAD, JUSTICIA Y FINANZAS PÚBLICAS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29.15</c:v>
                </c:pt>
                <c:pt idx="1">
                  <c:v>24.77</c:v>
                </c:pt>
                <c:pt idx="2">
                  <c:v>3.5</c:v>
                </c:pt>
                <c:pt idx="3">
                  <c:v>9.84</c:v>
                </c:pt>
                <c:pt idx="4">
                  <c:v>14.24</c:v>
                </c:pt>
                <c:pt idx="5">
                  <c:v>3.17</c:v>
                </c:pt>
                <c:pt idx="6">
                  <c:v>1.96</c:v>
                </c:pt>
                <c:pt idx="7">
                  <c:v>11.92</c:v>
                </c:pt>
                <c:pt idx="8">
                  <c:v>1.07</c:v>
                </c:pt>
                <c:pt idx="9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94-4732-8061-E6707FEBA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04/08/2022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04/08/2022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7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53998" y="6588430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18/07/2022</a:t>
            </a:r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92888" y="1252124"/>
            <a:ext cx="41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%</a:t>
            </a:r>
            <a:endParaRPr lang="es-MX" sz="16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710648" y="327521"/>
            <a:ext cx="2772947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575977" y="647455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Durante el 2</a:t>
            </a: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" y="191950"/>
            <a:ext cx="755650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3266532295"/>
              </p:ext>
            </p:extLst>
          </p:nvPr>
        </p:nvGraphicFramePr>
        <p:xfrm>
          <a:off x="4070122" y="1616229"/>
          <a:ext cx="5350108" cy="509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4039425" y="1617199"/>
            <a:ext cx="5079175" cy="508469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97763" y="2227651"/>
            <a:ext cx="3785833" cy="387608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05" t="11852" r="7642" b="15062"/>
          <a:stretch/>
        </p:blipFill>
        <p:spPr bwMode="auto">
          <a:xfrm>
            <a:off x="4874025" y="2906378"/>
            <a:ext cx="3394076" cy="224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63618" y="4764175"/>
            <a:ext cx="478538" cy="47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79795">
            <a:off x="4216269" y="4518267"/>
            <a:ext cx="491815" cy="49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9489" y="5993118"/>
            <a:ext cx="500559" cy="50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237691">
            <a:off x="6034420" y="1121182"/>
            <a:ext cx="322060" cy="32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19676" y="2058872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34037" y="3213972"/>
            <a:ext cx="512545" cy="51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66847">
            <a:off x="6453133" y="1075979"/>
            <a:ext cx="342094" cy="34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30072" y="2487707"/>
            <a:ext cx="521420" cy="521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112 Imagen">
            <a:extLst>
              <a:ext uri="{FF2B5EF4-FFF2-40B4-BE49-F238E27FC236}">
                <a16:creationId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917189" y="4092797"/>
            <a:ext cx="428519" cy="46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83 Imagen">
            <a:extLst>
              <a:ext uri="{FF2B5EF4-FFF2-40B4-BE49-F238E27FC236}">
                <a16:creationId xmlns:a16="http://schemas.microsoft.com/office/drawing/2014/main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21420958">
            <a:off x="4160115" y="4116526"/>
            <a:ext cx="286752" cy="28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Conector recto 33"/>
          <p:cNvCxnSpPr>
            <a:cxnSpLocks/>
            <a:endCxn id="43" idx="2"/>
          </p:cNvCxnSpPr>
          <p:nvPr/>
        </p:nvCxnSpPr>
        <p:spPr>
          <a:xfrm flipH="1" flipV="1">
            <a:off x="6257606" y="1430763"/>
            <a:ext cx="187695" cy="462680"/>
          </a:xfrm>
          <a:prstGeom prst="line">
            <a:avLst/>
          </a:prstGeom>
          <a:ln w="19050">
            <a:solidFill>
              <a:srgbClr val="54731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cxnSpLocks/>
            <a:endCxn id="46" idx="2"/>
          </p:cNvCxnSpPr>
          <p:nvPr/>
        </p:nvCxnSpPr>
        <p:spPr>
          <a:xfrm flipV="1">
            <a:off x="6530046" y="1417558"/>
            <a:ext cx="80870" cy="308364"/>
          </a:xfrm>
          <a:prstGeom prst="line">
            <a:avLst/>
          </a:prstGeom>
          <a:ln w="19050">
            <a:solidFill>
              <a:srgbClr val="3B1749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EBEC32E-2041-F7F8-6AD3-1A8F20E1187C}"/>
              </a:ext>
            </a:extLst>
          </p:cNvPr>
          <p:cNvCxnSpPr>
            <a:cxnSpLocks/>
            <a:endCxn id="48" idx="3"/>
          </p:cNvCxnSpPr>
          <p:nvPr/>
        </p:nvCxnSpPr>
        <p:spPr>
          <a:xfrm flipH="1" flipV="1">
            <a:off x="8345708" y="4327239"/>
            <a:ext cx="288616" cy="41561"/>
          </a:xfrm>
          <a:prstGeom prst="line">
            <a:avLst/>
          </a:prstGeom>
          <a:ln w="28575">
            <a:solidFill>
              <a:srgbClr val="A3CD5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2" name="Imagen 11">
            <a:extLst>
              <a:ext uri="{FF2B5EF4-FFF2-40B4-BE49-F238E27FC236}">
                <a16:creationId xmlns:a16="http://schemas.microsoft.com/office/drawing/2014/main" id="{B97F4F98-C90A-0493-E121-13F66117EC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9934" y="1548990"/>
            <a:ext cx="3632428" cy="4815840"/>
          </a:xfrm>
          <a:prstGeom prst="rect">
            <a:avLst/>
          </a:prstGeom>
        </p:spPr>
      </p:pic>
      <p:pic>
        <p:nvPicPr>
          <p:cNvPr id="1026" name="Picture 2" descr="La Secretaría de Finanzas no realiza trámites a través de gestores o redes  sociales">
            <a:extLst>
              <a:ext uri="{FF2B5EF4-FFF2-40B4-BE49-F238E27FC236}">
                <a16:creationId xmlns:a16="http://schemas.microsoft.com/office/drawing/2014/main" id="{BDFDE53B-3D35-BFFD-34D8-9586E6879C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26930" b="31621"/>
          <a:stretch/>
        </p:blipFill>
        <p:spPr bwMode="auto">
          <a:xfrm>
            <a:off x="6876903" y="7632"/>
            <a:ext cx="2201108" cy="11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04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53998" y="6588430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18/07/2022</a:t>
            </a:r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77059" y="1246504"/>
            <a:ext cx="41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%</a:t>
            </a:r>
            <a:endParaRPr lang="es-MX" sz="16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710648" y="327521"/>
            <a:ext cx="2772947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" y="191950"/>
            <a:ext cx="755650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3190741347"/>
              </p:ext>
            </p:extLst>
          </p:nvPr>
        </p:nvGraphicFramePr>
        <p:xfrm>
          <a:off x="4070122" y="1616229"/>
          <a:ext cx="5350108" cy="509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34 Marcador de texto"/>
          <p:cNvSpPr txBox="1">
            <a:spLocks/>
          </p:cNvSpPr>
          <p:nvPr/>
        </p:nvSpPr>
        <p:spPr>
          <a:xfrm>
            <a:off x="575977" y="647455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Acumulado al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4039425" y="1617199"/>
            <a:ext cx="5079175" cy="508469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97763" y="2227651"/>
            <a:ext cx="3785833" cy="387608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05" t="11852" r="7642" b="15062"/>
          <a:stretch/>
        </p:blipFill>
        <p:spPr bwMode="auto">
          <a:xfrm>
            <a:off x="4874025" y="2906378"/>
            <a:ext cx="3394076" cy="224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571" y="5458092"/>
            <a:ext cx="478538" cy="47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79795">
            <a:off x="4395676" y="2860766"/>
            <a:ext cx="375619" cy="37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3663" y="3925042"/>
            <a:ext cx="500559" cy="50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325069">
            <a:off x="6105540" y="1121182"/>
            <a:ext cx="322060" cy="32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92636" y="2596075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4025" y="5896607"/>
            <a:ext cx="512545" cy="51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66847">
            <a:off x="6473453" y="1075979"/>
            <a:ext cx="342094" cy="34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29178" y="1922239"/>
            <a:ext cx="521420" cy="521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112 Imagen">
            <a:extLst>
              <a:ext uri="{FF2B5EF4-FFF2-40B4-BE49-F238E27FC236}">
                <a16:creationId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79516" y="6050563"/>
            <a:ext cx="428519" cy="46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83 Imagen">
            <a:extLst>
              <a:ext uri="{FF2B5EF4-FFF2-40B4-BE49-F238E27FC236}">
                <a16:creationId xmlns:a16="http://schemas.microsoft.com/office/drawing/2014/main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21420958">
            <a:off x="4152217" y="2337252"/>
            <a:ext cx="286752" cy="28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Conector recto 33"/>
          <p:cNvCxnSpPr>
            <a:cxnSpLocks/>
            <a:endCxn id="43" idx="2"/>
          </p:cNvCxnSpPr>
          <p:nvPr/>
        </p:nvCxnSpPr>
        <p:spPr>
          <a:xfrm flipH="1" flipV="1">
            <a:off x="6324930" y="1432294"/>
            <a:ext cx="191491" cy="461149"/>
          </a:xfrm>
          <a:prstGeom prst="line">
            <a:avLst/>
          </a:prstGeom>
          <a:ln w="19050">
            <a:solidFill>
              <a:srgbClr val="54731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cxnSpLocks/>
            <a:endCxn id="46" idx="2"/>
          </p:cNvCxnSpPr>
          <p:nvPr/>
        </p:nvCxnSpPr>
        <p:spPr>
          <a:xfrm flipV="1">
            <a:off x="6550366" y="1417558"/>
            <a:ext cx="80870" cy="308364"/>
          </a:xfrm>
          <a:prstGeom prst="line">
            <a:avLst/>
          </a:prstGeom>
          <a:ln w="19050">
            <a:solidFill>
              <a:srgbClr val="3B1749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0" name="Picture 2" descr="La Secretaría de Finanzas no realiza trámites a través de gestores o redes  sociales">
            <a:extLst>
              <a:ext uri="{FF2B5EF4-FFF2-40B4-BE49-F238E27FC236}">
                <a16:creationId xmlns:a16="http://schemas.microsoft.com/office/drawing/2014/main" id="{0EEFA04F-E389-A29B-780B-0229E48478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26930" b="31621"/>
          <a:stretch/>
        </p:blipFill>
        <p:spPr bwMode="auto">
          <a:xfrm>
            <a:off x="6886330" y="7632"/>
            <a:ext cx="2201108" cy="11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6F5FA9AE-FA1C-64ED-3281-C17164EE45E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3799" y="1548990"/>
            <a:ext cx="3591578" cy="4815840"/>
          </a:xfrm>
          <a:prstGeom prst="rect">
            <a:avLst/>
          </a:prstGeom>
        </p:spPr>
      </p:pic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C08A7270-C160-6370-F88E-5D807F324DA8}"/>
              </a:ext>
            </a:extLst>
          </p:cNvPr>
          <p:cNvCxnSpPr>
            <a:cxnSpLocks/>
            <a:endCxn id="37" idx="3"/>
          </p:cNvCxnSpPr>
          <p:nvPr/>
        </p:nvCxnSpPr>
        <p:spPr>
          <a:xfrm flipH="1" flipV="1">
            <a:off x="4438775" y="2473167"/>
            <a:ext cx="321188" cy="247604"/>
          </a:xfrm>
          <a:prstGeom prst="line">
            <a:avLst/>
          </a:prstGeom>
          <a:ln w="19050">
            <a:solidFill>
              <a:srgbClr val="800044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adroTexto 51"/>
          <p:cNvSpPr txBox="1"/>
          <p:nvPr/>
        </p:nvSpPr>
        <p:spPr>
          <a:xfrm>
            <a:off x="648982" y="6500987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18/07/2022</a:t>
            </a:r>
          </a:p>
          <a:p>
            <a:endParaRPr lang="es-MX" sz="9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5698228" y="329868"/>
            <a:ext cx="3217172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101600" y="191950"/>
            <a:ext cx="755650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2D24387-3E7C-B75C-614A-6B0125627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070" y="1500612"/>
            <a:ext cx="6852108" cy="4940050"/>
          </a:xfrm>
          <a:prstGeom prst="rect">
            <a:avLst/>
          </a:prstGeom>
        </p:spPr>
      </p:pic>
      <p:pic>
        <p:nvPicPr>
          <p:cNvPr id="32" name="Picture 2" descr="La Secretaría de Finanzas no realiza trámites a través de gestores o redes  sociales">
            <a:extLst>
              <a:ext uri="{FF2B5EF4-FFF2-40B4-BE49-F238E27FC236}">
                <a16:creationId xmlns:a16="http://schemas.microsoft.com/office/drawing/2014/main" id="{C1BE349B-7F0F-4EE8-F4DA-0794753CF2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26930" b="31621"/>
          <a:stretch/>
        </p:blipFill>
        <p:spPr bwMode="auto">
          <a:xfrm>
            <a:off x="6895757" y="7632"/>
            <a:ext cx="2201108" cy="11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34 Marcador de texto"/>
          <p:cNvSpPr txBox="1">
            <a:spLocks/>
          </p:cNvSpPr>
          <p:nvPr/>
        </p:nvSpPr>
        <p:spPr>
          <a:xfrm>
            <a:off x="648982" y="824653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Histórico al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2713</TotalTime>
  <Words>64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Orientación de la Inversión Pública Autorizada</vt:lpstr>
      <vt:lpstr>Orientación de la Inversión Pública Autorizada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jennifer</cp:lastModifiedBy>
  <cp:revision>70</cp:revision>
  <dcterms:created xsi:type="dcterms:W3CDTF">2016-12-21T19:03:03Z</dcterms:created>
  <dcterms:modified xsi:type="dcterms:W3CDTF">2022-08-04T18:47:44Z</dcterms:modified>
</cp:coreProperties>
</file>